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8"/>
  </p:notesMasterIdLst>
  <p:sldIdLst>
    <p:sldId id="256" r:id="rId3"/>
    <p:sldId id="261" r:id="rId4"/>
    <p:sldId id="273" r:id="rId5"/>
    <p:sldId id="258" r:id="rId6"/>
    <p:sldId id="260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52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9E558F-60B2-41D8-9712-B137CE127854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F490F4-5A4C-473C-B878-A8E9D907FDA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4178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F490F4-5A4C-473C-B878-A8E9D907FDA6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>
              <a:gsLst>
                <a:gs pos="0">
                  <a:schemeClr val="accent1">
                    <a:lumMod val="20000"/>
                    <a:lumOff val="80000"/>
                    <a:alpha val="18000"/>
                  </a:schemeClr>
                </a:gs>
                <a:gs pos="58000">
                  <a:schemeClr val="tx1"/>
                </a:gs>
                <a:gs pos="65000">
                  <a:schemeClr val="tx1"/>
                </a:gs>
                <a:gs pos="32000">
                  <a:schemeClr val="tx1"/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2" name="Picture 11" descr="PPP_SHIGH_TLE_Circuit_Wave2.png"/>
            <p:cNvPicPr>
              <a:picLocks noChangeAspect="1"/>
            </p:cNvPicPr>
            <p:nvPr userDrawn="1"/>
          </p:nvPicPr>
          <p:blipFill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0" y="0"/>
              <a:ext cx="9143999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6" name="Rectangle 15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gradFill>
              <a:gsLst>
                <a:gs pos="0">
                  <a:schemeClr val="accent1">
                    <a:lumMod val="20000"/>
                    <a:lumOff val="80000"/>
                    <a:alpha val="18000"/>
                  </a:schemeClr>
                </a:gs>
                <a:gs pos="58000">
                  <a:schemeClr val="tx1">
                    <a:alpha val="50000"/>
                  </a:schemeClr>
                </a:gs>
                <a:gs pos="65000">
                  <a:schemeClr val="tx1">
                    <a:alpha val="50000"/>
                  </a:schemeClr>
                </a:gs>
                <a:gs pos="32000">
                  <a:schemeClr val="tx1">
                    <a:alpha val="50000"/>
                  </a:schemeClr>
                </a:gs>
                <a:gs pos="100000">
                  <a:schemeClr val="accent1">
                    <a:lumMod val="20000"/>
                    <a:lumOff val="80000"/>
                    <a:alpha val="0"/>
                  </a:schemeClr>
                </a:gs>
              </a:gsLst>
              <a:lin ang="9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1" name="Picture 10" descr="PPP_SHIGH_TLE_Circuit_Wave.png"/>
            <p:cNvPicPr>
              <a:picLocks noChangeAspect="1"/>
            </p:cNvPicPr>
            <p:nvPr userDrawn="1"/>
          </p:nvPicPr>
          <p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tretch>
              <a:fillRect/>
            </a:stretch>
          </p:blipFill>
          <p:spPr>
            <a:xfrm>
              <a:off x="0" y="0"/>
              <a:ext cx="9143999" cy="6858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6" descr="PPP_SHIGH_TLE_Circuit_Wave.png"/>
            <p:cNvPicPr>
              <a:picLocks noChangeAspect="1"/>
            </p:cNvPicPr>
            <p:nvPr userDrawn="1"/>
          </p:nvPicPr>
          <p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p:blipFill>
          <p:spPr>
            <a:xfrm>
              <a:off x="0" y="0"/>
              <a:ext cx="9143999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2130425"/>
            <a:ext cx="8077200" cy="1470025"/>
          </a:xfrm>
        </p:spPr>
        <p:txBody>
          <a:bodyPr/>
          <a:lstStyle>
            <a:lvl1pPr>
              <a:defRPr b="1">
                <a:solidFill>
                  <a:schemeClr val="bg1"/>
                </a:solidFill>
                <a:effectLst>
                  <a:reflection blurRad="6350" stA="55000" endA="300" endPos="45500" dir="5400000" sy="-100000" algn="bl" rotWithShape="0"/>
                </a:effectLst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838200"/>
          </a:xfrm>
        </p:spPr>
        <p:txBody>
          <a:bodyPr anchor="ctr" anchorCtr="0"/>
          <a:lstStyle>
            <a:lvl1pPr marL="0" indent="0" algn="ctr">
              <a:buNone/>
              <a:defRPr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4F7D6C72-D4D7-4947-A192-92CB8530121C}" type="datetimeFigureOut">
              <a:rPr lang="en-US" smtClean="0"/>
              <a:pPr/>
              <a:t>10/27/2011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endParaRPr lang="en-US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fld id="{49565A35-BF1F-4345-B456-4D29F1280597}" type="slidenum">
              <a:rPr lang="en-US" smtClean="0"/>
              <a:pPr/>
              <a:t>‹#›</a:t>
            </a:fld>
            <a:endParaRPr lang="en-US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0" y="1371600"/>
              <a:ext cx="9144000" cy="5486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20000"/>
                    <a:lumOff val="80000"/>
                    <a:alpha val="18000"/>
                  </a:schemeClr>
                </a:gs>
                <a:gs pos="0">
                  <a:schemeClr val="tx1"/>
                </a:gs>
                <a:gs pos="0">
                  <a:schemeClr val="tx1"/>
                </a:gs>
                <a:gs pos="0">
                  <a:schemeClr val="tx1"/>
                </a:gs>
                <a:gs pos="94000">
                  <a:schemeClr val="accent1">
                    <a:lumMod val="20000"/>
                    <a:lumOff val="80000"/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1" name="Picture 10" descr="PPP_SHIGH_TXT_Circuit_Wave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3999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effectLst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0" y="1371600"/>
              <a:ext cx="9144000" cy="5486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20000"/>
                    <a:lumOff val="80000"/>
                    <a:alpha val="18000"/>
                  </a:schemeClr>
                </a:gs>
                <a:gs pos="0">
                  <a:schemeClr val="tx1"/>
                </a:gs>
                <a:gs pos="0">
                  <a:schemeClr val="tx1"/>
                </a:gs>
                <a:gs pos="0">
                  <a:schemeClr val="tx1"/>
                </a:gs>
                <a:gs pos="94000">
                  <a:schemeClr val="accent1">
                    <a:lumMod val="20000"/>
                    <a:lumOff val="80000"/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1" name="Picture 10" descr="PPP_SHIGH_TXT_Circuit_Wave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3999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effectLst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1447800"/>
            <a:ext cx="9144000" cy="5410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0"/>
                  <a:shade val="30000"/>
                  <a:satMod val="115000"/>
                </a:schemeClr>
              </a:gs>
              <a:gs pos="50000">
                <a:schemeClr val="accent1">
                  <a:lumMod val="50000"/>
                  <a:shade val="67500"/>
                  <a:satMod val="115000"/>
                </a:schemeClr>
              </a:gs>
              <a:gs pos="100000">
                <a:schemeClr val="accent1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4"/>
          <p:cNvGrpSpPr/>
          <p:nvPr userDrawn="1"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0"/>
              <a:ext cx="9144000" cy="685800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0" y="1371600"/>
              <a:ext cx="9144000" cy="5486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lumMod val="20000"/>
                    <a:lumOff val="80000"/>
                    <a:alpha val="18000"/>
                  </a:schemeClr>
                </a:gs>
                <a:gs pos="0">
                  <a:schemeClr val="tx1"/>
                </a:gs>
                <a:gs pos="0">
                  <a:schemeClr val="tx1"/>
                </a:gs>
                <a:gs pos="0">
                  <a:schemeClr val="tx1"/>
                </a:gs>
                <a:gs pos="94000">
                  <a:schemeClr val="accent1">
                    <a:lumMod val="20000"/>
                    <a:lumOff val="80000"/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1" name="Picture 10" descr="PPP_SHIGH_TXT_Circuit_Wave.png"/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9143999" cy="6858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effectLst>
                  <a:reflection blurRad="6350" stA="55000" endA="300" endPos="45500" dir="5400000" sy="-100000" algn="bl" rotWithShape="0"/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1447800"/>
            <a:ext cx="9144000" cy="5410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  <a:lvl2pPr>
              <a:defRPr>
                <a:solidFill>
                  <a:sysClr val="windowText" lastClr="000000"/>
                </a:solidFill>
              </a:defRPr>
            </a:lvl2pPr>
            <a:lvl3pPr>
              <a:defRPr>
                <a:solidFill>
                  <a:sysClr val="windowText" lastClr="000000"/>
                </a:solidFill>
              </a:defRPr>
            </a:lvl3pPr>
            <a:lvl4pPr>
              <a:defRPr>
                <a:solidFill>
                  <a:sysClr val="windowText" lastClr="000000"/>
                </a:solidFill>
              </a:defRPr>
            </a:lvl4pPr>
            <a:lvl5pPr>
              <a:defRPr>
                <a:solidFill>
                  <a:sysClr val="windowText" lastClr="000000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6C72-D4D7-4947-A192-92CB8530121C}" type="datetimeFigureOut">
              <a:rPr lang="en-US" smtClean="0"/>
              <a:pPr/>
              <a:t>10/27/2011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565A35-BF1F-4345-B456-4D29F12805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F7D6C72-D4D7-4947-A192-92CB8530121C}" type="datetimeFigureOut">
              <a:rPr lang="en-US" smtClean="0"/>
              <a:pPr/>
              <a:t>10/27/2011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49565A35-BF1F-4345-B456-4D29F1280597}" type="slidenum">
              <a:rPr lang="en-US" smtClean="0"/>
              <a:pPr/>
              <a:t>‹#›</a:t>
            </a:fld>
            <a:endParaRPr lang="en-US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Prashant</a:t>
            </a:r>
            <a:r>
              <a:rPr lang="en-US" dirty="0" smtClean="0"/>
              <a:t> </a:t>
            </a:r>
            <a:r>
              <a:rPr lang="en-US" dirty="0" err="1" smtClean="0"/>
              <a:t>Somashekar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What will we discuss?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-Brief overview of a kernel</a:t>
            </a:r>
          </a:p>
          <a:p>
            <a:pPr marL="0" indent="0">
              <a:buNone/>
            </a:pPr>
            <a:r>
              <a:rPr lang="en-US" sz="3000" dirty="0" smtClean="0"/>
              <a:t>    -How a kernel fits into the hierarchy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-Android versus Linux kernel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-Building an Android kernel from source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-Flashing a kernel to bare metal (mobile)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-Practical experience; pitfalls; methodology</a:t>
            </a:r>
          </a:p>
        </p:txBody>
      </p:sp>
    </p:spTree>
    <p:extLst>
      <p:ext uri="{BB962C8B-B14F-4D97-AF65-F5344CB8AC3E}">
        <p14:creationId xmlns:p14="http://schemas.microsoft.com/office/powerpoint/2010/main" val="2196470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3000" dirty="0"/>
              <a:t>What is a kernel</a:t>
            </a:r>
            <a:r>
              <a:rPr lang="en-US" sz="3000" dirty="0" smtClean="0"/>
              <a:t>?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</a:t>
            </a:r>
            <a:r>
              <a:rPr lang="en-US" sz="3000" dirty="0"/>
              <a:t>Heart of the system</a:t>
            </a:r>
          </a:p>
          <a:p>
            <a:pPr marL="0" indent="0">
              <a:buNone/>
            </a:pPr>
            <a:r>
              <a:rPr lang="en-US" sz="3000" dirty="0"/>
              <a:t>    -Hardware </a:t>
            </a:r>
            <a:r>
              <a:rPr lang="en-US" sz="3000" dirty="0" smtClean="0"/>
              <a:t>initialization</a:t>
            </a:r>
          </a:p>
          <a:p>
            <a:pPr marL="0" indent="0">
              <a:buNone/>
            </a:pPr>
            <a:endParaRPr lang="en-US" sz="3000" dirty="0" smtClean="0"/>
          </a:p>
          <a:p>
            <a:r>
              <a:rPr lang="en-US" sz="3000" dirty="0"/>
              <a:t>Hierarchy of a mobile system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</a:t>
            </a:r>
            <a:r>
              <a:rPr lang="en-US" sz="3000" dirty="0" err="1"/>
              <a:t>Bootloader</a:t>
            </a:r>
            <a:r>
              <a:rPr lang="en-US" sz="3000" dirty="0"/>
              <a:t> -&gt; Kernel -&gt; OS</a:t>
            </a:r>
          </a:p>
          <a:p>
            <a:pPr marL="0" indent="0">
              <a:buNone/>
            </a:pPr>
            <a:r>
              <a:rPr lang="en-US" sz="3000" dirty="0"/>
              <a:t>    -Kernel provides low level abstraction layer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smtClean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61025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What is a kernel’s function?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</a:t>
            </a:r>
            <a:r>
              <a:rPr lang="en-US" sz="3000" dirty="0"/>
              <a:t>-Provide a layer for OS/App to speak with hardware</a:t>
            </a:r>
          </a:p>
          <a:p>
            <a:pPr marL="0" indent="0">
              <a:buNone/>
            </a:pPr>
            <a:r>
              <a:rPr lang="en-US" sz="3000" dirty="0"/>
              <a:t>   </a:t>
            </a:r>
            <a:r>
              <a:rPr lang="en-US" sz="3000" dirty="0" smtClean="0"/>
              <a:t>-</a:t>
            </a:r>
            <a:r>
              <a:rPr lang="en-US" sz="3000" dirty="0"/>
              <a:t>CPU/Memory management</a:t>
            </a:r>
          </a:p>
          <a:p>
            <a:pPr marL="0" indent="0">
              <a:buNone/>
            </a:pPr>
            <a:r>
              <a:rPr lang="en-US" sz="3000" dirty="0"/>
              <a:t>   </a:t>
            </a:r>
            <a:r>
              <a:rPr lang="en-US" sz="3000" dirty="0" smtClean="0"/>
              <a:t>-</a:t>
            </a:r>
            <a:r>
              <a:rPr lang="en-US" sz="3000" dirty="0"/>
              <a:t>Resource allocation</a:t>
            </a:r>
          </a:p>
          <a:p>
            <a:pPr marL="0" indent="0">
              <a:buNone/>
            </a:pPr>
            <a:r>
              <a:rPr lang="en-US" sz="3000" dirty="0"/>
              <a:t>   </a:t>
            </a:r>
            <a:r>
              <a:rPr lang="en-US" sz="3000" dirty="0" smtClean="0"/>
              <a:t>-</a:t>
            </a:r>
            <a:r>
              <a:rPr lang="en-US" sz="3000" dirty="0"/>
              <a:t>Input/Output from/to device’s </a:t>
            </a:r>
            <a:r>
              <a:rPr lang="en-US" sz="3000" dirty="0" smtClean="0"/>
              <a:t>components    </a:t>
            </a:r>
          </a:p>
          <a:p>
            <a:endParaRPr lang="en-US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Difference between Android and Linux kernel?</a:t>
            </a:r>
          </a:p>
          <a:p>
            <a:pPr marL="0" indent="0">
              <a:buNone/>
            </a:pPr>
            <a:r>
              <a:rPr lang="en-US" dirty="0" smtClean="0"/>
              <a:t>    -Based off Linux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</a:t>
            </a:r>
            <a:r>
              <a:rPr lang="en-US" dirty="0" err="1" smtClean="0"/>
              <a:t>Wakelock</a:t>
            </a:r>
            <a:r>
              <a:rPr lang="en-US" dirty="0" smtClean="0"/>
              <a:t>/Power management   	implementation</a:t>
            </a:r>
          </a:p>
          <a:p>
            <a:pPr marL="0" indent="0">
              <a:buNone/>
            </a:pPr>
            <a:r>
              <a:rPr lang="en-US" dirty="0" smtClean="0"/>
              <a:t>    -No paging to disk for virtual memory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-Lightweight </a:t>
            </a:r>
            <a:r>
              <a:rPr lang="en-US" dirty="0" err="1" smtClean="0"/>
              <a:t>libc</a:t>
            </a:r>
            <a:r>
              <a:rPr lang="en-US" dirty="0" smtClean="0"/>
              <a:t> standard library (Bionic)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-Video </a:t>
            </a:r>
            <a:r>
              <a:rPr lang="en-US" dirty="0" err="1" smtClean="0"/>
              <a:t>framebuffer</a:t>
            </a:r>
            <a:r>
              <a:rPr lang="en-US" dirty="0" smtClean="0"/>
              <a:t> instead of X11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-Low memory killer</a:t>
            </a:r>
          </a:p>
        </p:txBody>
      </p:sp>
    </p:spTree>
    <p:extLst>
      <p:ext uri="{BB962C8B-B14F-4D97-AF65-F5344CB8AC3E}">
        <p14:creationId xmlns:p14="http://schemas.microsoft.com/office/powerpoint/2010/main" val="45138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000" dirty="0" smtClean="0"/>
              <a:t>How can I acquire kernel source code?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-Use of </a:t>
            </a:r>
            <a:r>
              <a:rPr lang="en-US" sz="3000" dirty="0" err="1" smtClean="0"/>
              <a:t>github</a:t>
            </a:r>
            <a:r>
              <a:rPr lang="en-US" sz="3000" dirty="0" smtClean="0"/>
              <a:t> as a source code repository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-Provides timeline of changes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-Eases kernel development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-Facilitates code sharing and dissemination</a:t>
            </a:r>
          </a:p>
        </p:txBody>
      </p:sp>
    </p:spTree>
    <p:extLst>
      <p:ext uri="{BB962C8B-B14F-4D97-AF65-F5344CB8AC3E}">
        <p14:creationId xmlns:p14="http://schemas.microsoft.com/office/powerpoint/2010/main" val="134427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Will be using </a:t>
            </a:r>
            <a:r>
              <a:rPr lang="en-US" sz="3000" dirty="0" err="1" smtClean="0"/>
              <a:t>ubuntu</a:t>
            </a:r>
            <a:r>
              <a:rPr lang="en-US" sz="3000" dirty="0" smtClean="0"/>
              <a:t> (</a:t>
            </a:r>
            <a:r>
              <a:rPr lang="en-US" sz="3000" dirty="0" err="1" smtClean="0"/>
              <a:t>linux</a:t>
            </a:r>
            <a:r>
              <a:rPr lang="en-US" sz="3000" dirty="0"/>
              <a:t>)</a:t>
            </a:r>
            <a:endParaRPr lang="en-US" sz="3000" dirty="0" smtClean="0"/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-Install </a:t>
            </a:r>
            <a:r>
              <a:rPr lang="en-US" sz="3000" dirty="0" err="1" smtClean="0"/>
              <a:t>git</a:t>
            </a:r>
            <a:r>
              <a:rPr lang="en-US" sz="3000" dirty="0"/>
              <a:t>: apt-get install </a:t>
            </a:r>
            <a:r>
              <a:rPr lang="en-US" sz="3000" dirty="0" err="1" smtClean="0"/>
              <a:t>git</a:t>
            </a:r>
            <a:r>
              <a:rPr lang="en-US" sz="3000" dirty="0" smtClean="0"/>
              <a:t>-core</a:t>
            </a:r>
          </a:p>
          <a:p>
            <a:r>
              <a:rPr lang="en-US" sz="3000" dirty="0" smtClean="0"/>
              <a:t>Pulling source code from a </a:t>
            </a:r>
            <a:r>
              <a:rPr lang="en-US" sz="3000" dirty="0" err="1" smtClean="0"/>
              <a:t>github</a:t>
            </a:r>
            <a:r>
              <a:rPr lang="en-US" sz="3000" dirty="0" smtClean="0"/>
              <a:t> repo:</a:t>
            </a:r>
          </a:p>
          <a:p>
            <a:endParaRPr lang="en-US" sz="3000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37" y="3429000"/>
            <a:ext cx="4617986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8555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Autofit/>
          </a:bodyPr>
          <a:lstStyle/>
          <a:p>
            <a:r>
              <a:rPr lang="en-US" sz="3000" dirty="0"/>
              <a:t>Use </a:t>
            </a:r>
            <a:r>
              <a:rPr lang="en-US" sz="3000" dirty="0" err="1"/>
              <a:t>Codesourcery’s</a:t>
            </a:r>
            <a:r>
              <a:rPr lang="en-US" sz="3000" dirty="0"/>
              <a:t> </a:t>
            </a:r>
            <a:r>
              <a:rPr lang="en-US" sz="3000" dirty="0" err="1"/>
              <a:t>toolchain</a:t>
            </a:r>
            <a:endParaRPr lang="en-US" sz="3000" dirty="0"/>
          </a:p>
          <a:p>
            <a:pPr marL="0" indent="0">
              <a:buNone/>
            </a:pPr>
            <a:r>
              <a:rPr lang="en-US" sz="3000" dirty="0" smtClean="0"/>
              <a:t>    -</a:t>
            </a:r>
            <a:r>
              <a:rPr lang="en-US" sz="3000" dirty="0"/>
              <a:t>ARM-EABI 2010.09 (GCC4.5)</a:t>
            </a:r>
            <a:endParaRPr lang="en-US" sz="3000" dirty="0" smtClean="0"/>
          </a:p>
          <a:p>
            <a:r>
              <a:rPr lang="en-US" sz="3000" dirty="0" smtClean="0"/>
              <a:t>Use and setup </a:t>
            </a:r>
            <a:r>
              <a:rPr lang="en-US" sz="3000" dirty="0" err="1" smtClean="0"/>
              <a:t>Codesourcery’s</a:t>
            </a:r>
            <a:r>
              <a:rPr lang="en-US" sz="3000" dirty="0" smtClean="0"/>
              <a:t> </a:t>
            </a:r>
            <a:r>
              <a:rPr lang="en-US" sz="3000" dirty="0" err="1" smtClean="0"/>
              <a:t>toolchain</a:t>
            </a:r>
            <a:r>
              <a:rPr lang="en-US" sz="3000" dirty="0" smtClean="0"/>
              <a:t>:</a:t>
            </a:r>
          </a:p>
          <a:p>
            <a:pPr marL="0" indent="0">
              <a:buNone/>
            </a:pPr>
            <a:r>
              <a:rPr lang="en-US" sz="3000" dirty="0" smtClean="0"/>
              <a:t>    -Unpack to a folder (ex: </a:t>
            </a:r>
            <a:r>
              <a:rPr lang="en-US" sz="3000" dirty="0" err="1" smtClean="0"/>
              <a:t>toolchain</a:t>
            </a:r>
            <a:r>
              <a:rPr lang="en-US" sz="3000" dirty="0" smtClean="0"/>
              <a:t> in home)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-export CCOMPILER=~/</a:t>
            </a:r>
            <a:r>
              <a:rPr lang="en-US" sz="3000" dirty="0" err="1" smtClean="0"/>
              <a:t>toolchain</a:t>
            </a:r>
            <a:r>
              <a:rPr lang="en-US" sz="3000" dirty="0" smtClean="0"/>
              <a:t>/arm-2010.09/bin/arm-none-</a:t>
            </a:r>
            <a:r>
              <a:rPr lang="en-US" sz="3000" dirty="0" err="1" smtClean="0"/>
              <a:t>eabi</a:t>
            </a:r>
            <a:r>
              <a:rPr lang="en-US" sz="3000" dirty="0" smtClean="0"/>
              <a:t>-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</a:t>
            </a:r>
            <a:r>
              <a:rPr lang="de-DE" sz="3000" dirty="0" smtClean="0"/>
              <a:t>export </a:t>
            </a:r>
            <a:r>
              <a:rPr lang="de-DE" sz="3000" dirty="0"/>
              <a:t>PATH=$</a:t>
            </a:r>
            <a:r>
              <a:rPr lang="de-DE" sz="3000" dirty="0" smtClean="0"/>
              <a:t>PATH:~/toolchain/arm-2010.09/bin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r>
              <a:rPr lang="en-US" sz="3000" dirty="0" smtClean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380958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r>
              <a:rPr lang="en-US" sz="2100" dirty="0"/>
              <a:t>Go to kernel directory and generate a </a:t>
            </a:r>
            <a:r>
              <a:rPr lang="en-US" sz="2100" dirty="0" err="1" smtClean="0"/>
              <a:t>defconfig</a:t>
            </a:r>
            <a:endParaRPr lang="en-US" sz="2100" dirty="0" smtClean="0"/>
          </a:p>
          <a:p>
            <a:pPr marL="0" indent="0">
              <a:buNone/>
            </a:pPr>
            <a:r>
              <a:rPr lang="en-US" sz="2100" dirty="0"/>
              <a:t> </a:t>
            </a:r>
            <a:r>
              <a:rPr lang="en-US" sz="2100" dirty="0" smtClean="0"/>
              <a:t>     -cd </a:t>
            </a:r>
            <a:r>
              <a:rPr lang="en-US" sz="2100" dirty="0" err="1"/>
              <a:t>mykernel</a:t>
            </a:r>
            <a:endParaRPr lang="en-US" sz="2100" dirty="0"/>
          </a:p>
          <a:p>
            <a:pPr marL="0" indent="0">
              <a:buNone/>
            </a:pPr>
            <a:r>
              <a:rPr lang="en-US" sz="2100" dirty="0"/>
              <a:t>    </a:t>
            </a:r>
            <a:r>
              <a:rPr lang="en-US" sz="2100" dirty="0" smtClean="0"/>
              <a:t>  -</a:t>
            </a:r>
            <a:r>
              <a:rPr lang="en-US" sz="2100" dirty="0"/>
              <a:t>make –j2 ARCH=arm CROSS_COMPILE=$CCOMPILER </a:t>
            </a:r>
            <a:r>
              <a:rPr lang="en-US" sz="2100" dirty="0" err="1" smtClean="0"/>
              <a:t>pershoot_mahimahi_defconfig</a:t>
            </a:r>
            <a:endParaRPr lang="en-US" sz="2100" dirty="0" smtClean="0"/>
          </a:p>
          <a:p>
            <a:pPr marL="0" indent="0">
              <a:buNone/>
            </a:pPr>
            <a:r>
              <a:rPr lang="en-US" sz="2100" dirty="0"/>
              <a:t> </a:t>
            </a:r>
            <a:r>
              <a:rPr lang="en-US" sz="2100" dirty="0" smtClean="0"/>
              <a:t>     -sample configurations in arch/arm/</a:t>
            </a:r>
            <a:r>
              <a:rPr lang="en-US" sz="2100" dirty="0" err="1" smtClean="0"/>
              <a:t>configs</a:t>
            </a:r>
            <a:endParaRPr lang="en-US" sz="2100" dirty="0" smtClean="0"/>
          </a:p>
          <a:p>
            <a:pPr marL="0" indent="0">
              <a:buNone/>
            </a:pPr>
            <a:endParaRPr lang="en-US" sz="2100" dirty="0" smtClean="0"/>
          </a:p>
          <a:p>
            <a:r>
              <a:rPr lang="en-US" sz="2100" dirty="0"/>
              <a:t>Compile a kernel:</a:t>
            </a:r>
          </a:p>
          <a:p>
            <a:pPr marL="0" indent="0">
              <a:buNone/>
            </a:pPr>
            <a:r>
              <a:rPr lang="en-US" sz="2100" dirty="0" smtClean="0"/>
              <a:t>      -</a:t>
            </a:r>
            <a:r>
              <a:rPr lang="en-US" sz="2100" dirty="0"/>
              <a:t>make –j2 ARCH=arm CROSS_COMPILE=$</a:t>
            </a:r>
            <a:r>
              <a:rPr lang="en-US" sz="2100" dirty="0" smtClean="0"/>
              <a:t>CCOMPILER</a:t>
            </a:r>
            <a:endParaRPr lang="en-US" sz="2100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957992"/>
            <a:ext cx="3810000" cy="25775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84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25000" lnSpcReduction="20000"/>
          </a:bodyPr>
          <a:lstStyle/>
          <a:p>
            <a:r>
              <a:rPr lang="en-US" sz="6300" dirty="0"/>
              <a:t>Put device in </a:t>
            </a:r>
            <a:r>
              <a:rPr lang="en-US" sz="6300" dirty="0" err="1"/>
              <a:t>bootloader</a:t>
            </a:r>
            <a:r>
              <a:rPr lang="en-US" sz="6300" dirty="0"/>
              <a:t>; </a:t>
            </a:r>
            <a:r>
              <a:rPr lang="en-US" sz="6300" dirty="0" err="1" smtClean="0"/>
              <a:t>fastboot</a:t>
            </a:r>
            <a:r>
              <a:rPr lang="en-US" sz="6300" dirty="0" smtClean="0"/>
              <a:t> </a:t>
            </a:r>
            <a:r>
              <a:rPr lang="en-US" sz="6300" dirty="0"/>
              <a:t>mode</a:t>
            </a:r>
          </a:p>
          <a:p>
            <a:endParaRPr lang="en-US" sz="6300" dirty="0" smtClean="0"/>
          </a:p>
          <a:p>
            <a:r>
              <a:rPr lang="en-US" sz="6300" dirty="0"/>
              <a:t>Boot device with new </a:t>
            </a:r>
            <a:r>
              <a:rPr lang="en-US" sz="6300" dirty="0" smtClean="0"/>
              <a:t>kernel</a:t>
            </a:r>
          </a:p>
          <a:p>
            <a:pPr marL="0" indent="0">
              <a:buNone/>
            </a:pPr>
            <a:r>
              <a:rPr lang="en-US" sz="6300" dirty="0"/>
              <a:t> </a:t>
            </a:r>
            <a:r>
              <a:rPr lang="en-US" sz="6300" dirty="0" smtClean="0"/>
              <a:t>     -</a:t>
            </a:r>
            <a:r>
              <a:rPr lang="en-US" sz="6300" dirty="0" err="1"/>
              <a:t>fastboot</a:t>
            </a:r>
            <a:r>
              <a:rPr lang="en-US" sz="6300" dirty="0"/>
              <a:t> boot </a:t>
            </a:r>
            <a:r>
              <a:rPr lang="en-US" sz="6300" dirty="0" err="1" smtClean="0"/>
              <a:t>zImage</a:t>
            </a:r>
            <a:endParaRPr lang="en-US" sz="6300" dirty="0" smtClean="0"/>
          </a:p>
          <a:p>
            <a:pPr marL="0" indent="0">
              <a:buNone/>
            </a:pPr>
            <a:r>
              <a:rPr lang="en-US" sz="6300" dirty="0"/>
              <a:t> </a:t>
            </a:r>
            <a:r>
              <a:rPr lang="en-US" sz="6300" dirty="0" smtClean="0"/>
              <a:t>     -kernel image will be in arch/arm/boot</a:t>
            </a:r>
          </a:p>
          <a:p>
            <a:pPr marL="0" indent="0">
              <a:buNone/>
            </a:pPr>
            <a:r>
              <a:rPr lang="en-US" sz="6300" dirty="0"/>
              <a:t> </a:t>
            </a:r>
            <a:r>
              <a:rPr lang="en-US" sz="6300" dirty="0" smtClean="0"/>
              <a:t>     -</a:t>
            </a:r>
            <a:r>
              <a:rPr lang="en-US" sz="6300" dirty="0" err="1" smtClean="0"/>
              <a:t>zImage</a:t>
            </a:r>
            <a:r>
              <a:rPr lang="en-US" sz="6300" dirty="0" smtClean="0"/>
              <a:t> is a compressed kernel image</a:t>
            </a:r>
            <a:endParaRPr lang="en-US" sz="6300" dirty="0"/>
          </a:p>
          <a:p>
            <a:pPr marL="0" indent="0">
              <a:buNone/>
            </a:pPr>
            <a:endParaRPr lang="en-US" sz="6300" dirty="0" smtClean="0"/>
          </a:p>
          <a:p>
            <a:r>
              <a:rPr lang="en-US" sz="6300" dirty="0"/>
              <a:t>Copy wireless driver to device</a:t>
            </a:r>
          </a:p>
          <a:p>
            <a:pPr marL="0" indent="0">
              <a:buNone/>
            </a:pPr>
            <a:r>
              <a:rPr lang="en-US" sz="6300" dirty="0" smtClean="0"/>
              <a:t>      -</a:t>
            </a:r>
            <a:r>
              <a:rPr lang="en-US" sz="6300" dirty="0" err="1"/>
              <a:t>adb</a:t>
            </a:r>
            <a:r>
              <a:rPr lang="en-US" sz="6300" dirty="0"/>
              <a:t> remount</a:t>
            </a:r>
          </a:p>
          <a:p>
            <a:pPr marL="0" indent="0">
              <a:buNone/>
            </a:pPr>
            <a:r>
              <a:rPr lang="en-US" sz="6300" dirty="0" smtClean="0"/>
              <a:t>      -</a:t>
            </a:r>
            <a:r>
              <a:rPr lang="en-US" sz="6300" dirty="0" err="1"/>
              <a:t>adb</a:t>
            </a:r>
            <a:r>
              <a:rPr lang="en-US" sz="6300" dirty="0"/>
              <a:t> push drivers/net/wireless/bcm4329.ko /system/lib/modules</a:t>
            </a:r>
          </a:p>
          <a:p>
            <a:pPr marL="0" indent="0">
              <a:buNone/>
            </a:pPr>
            <a:endParaRPr lang="en-US" sz="6300" dirty="0" smtClean="0"/>
          </a:p>
          <a:p>
            <a:r>
              <a:rPr lang="en-US" sz="6300" dirty="0"/>
              <a:t>Make more configuration changes</a:t>
            </a:r>
          </a:p>
          <a:p>
            <a:pPr marL="0" indent="0">
              <a:buNone/>
            </a:pPr>
            <a:r>
              <a:rPr lang="en-US" sz="6300" dirty="0" smtClean="0"/>
              <a:t>      -</a:t>
            </a:r>
            <a:r>
              <a:rPr lang="en-US" sz="6300" dirty="0"/>
              <a:t>make –j2 ARCH=arm CROSS_COMPILE=$CCOMPILER </a:t>
            </a:r>
            <a:r>
              <a:rPr lang="en-US" sz="6300" dirty="0" err="1" smtClean="0"/>
              <a:t>menuconfig</a:t>
            </a:r>
            <a:r>
              <a:rPr lang="en-US" sz="6300" dirty="0" smtClean="0"/>
              <a:t> (must have lib-</a:t>
            </a:r>
            <a:r>
              <a:rPr lang="en-US" sz="6300" dirty="0" err="1" smtClean="0"/>
              <a:t>ncurses</a:t>
            </a:r>
            <a:r>
              <a:rPr lang="en-US" sz="6300" smtClean="0"/>
              <a:t> installed)</a:t>
            </a:r>
            <a:endParaRPr lang="en-US" sz="6300" dirty="0" smtClean="0"/>
          </a:p>
          <a:p>
            <a:pPr marL="0" indent="0">
              <a:buNone/>
            </a:pPr>
            <a:endParaRPr lang="en-US" sz="6300" dirty="0" smtClean="0"/>
          </a:p>
          <a:p>
            <a:r>
              <a:rPr lang="en-US" sz="6300" dirty="0" smtClean="0"/>
              <a:t>Clean and rebuild:</a:t>
            </a:r>
          </a:p>
          <a:p>
            <a:pPr marL="0" indent="0">
              <a:buNone/>
            </a:pPr>
            <a:r>
              <a:rPr lang="en-US" sz="6300" dirty="0"/>
              <a:t> </a:t>
            </a:r>
            <a:r>
              <a:rPr lang="en-US" sz="6300" dirty="0" smtClean="0"/>
              <a:t>      -make </a:t>
            </a:r>
            <a:r>
              <a:rPr lang="en-US" sz="6300" dirty="0"/>
              <a:t>–j2 ARCH=arm CROSS_COMPILE=$CCOMPILER </a:t>
            </a:r>
            <a:r>
              <a:rPr lang="en-US" sz="6300" dirty="0" smtClean="0"/>
              <a:t>clean &amp;&amp; make </a:t>
            </a:r>
            <a:r>
              <a:rPr lang="en-US" sz="6300" dirty="0"/>
              <a:t>–j2 ARCH=arm CROSS_COMPILE=$</a:t>
            </a:r>
            <a:r>
              <a:rPr lang="en-US" sz="6300" dirty="0" smtClean="0"/>
              <a:t>CCOMPILER</a:t>
            </a:r>
          </a:p>
          <a:p>
            <a:pPr marL="0" indent="0">
              <a:buNone/>
            </a:pPr>
            <a:r>
              <a:rPr lang="en-US" dirty="0" smtClean="0"/>
              <a:t>     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0731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47500" lnSpcReduction="20000"/>
          </a:bodyPr>
          <a:lstStyle/>
          <a:p>
            <a:r>
              <a:rPr lang="en-US" dirty="0" smtClean="0"/>
              <a:t>Not all devices will have </a:t>
            </a:r>
            <a:r>
              <a:rPr lang="en-US" dirty="0" err="1" smtClean="0"/>
              <a:t>fastboot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-Pull </a:t>
            </a:r>
            <a:r>
              <a:rPr lang="en-US" dirty="0"/>
              <a:t>existing </a:t>
            </a:r>
            <a:r>
              <a:rPr lang="en-US" dirty="0" err="1"/>
              <a:t>boot.img</a:t>
            </a:r>
            <a:r>
              <a:rPr lang="en-US" dirty="0"/>
              <a:t> from </a:t>
            </a:r>
            <a:r>
              <a:rPr lang="en-US" dirty="0" smtClean="0"/>
              <a:t>device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-Use split_bootimg.pl to separate </a:t>
            </a:r>
            <a:r>
              <a:rPr lang="en-US" dirty="0" err="1" smtClean="0"/>
              <a:t>ramdisk</a:t>
            </a:r>
            <a:r>
              <a:rPr lang="en-US" dirty="0" smtClean="0"/>
              <a:t> </a:t>
            </a:r>
            <a:r>
              <a:rPr lang="en-US" dirty="0"/>
              <a:t>and </a:t>
            </a:r>
            <a:r>
              <a:rPr lang="en-US" dirty="0" smtClean="0"/>
              <a:t>kernel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-Use </a:t>
            </a:r>
            <a:r>
              <a:rPr lang="en-US" dirty="0" err="1" smtClean="0"/>
              <a:t>mkbootimg</a:t>
            </a:r>
            <a:r>
              <a:rPr lang="en-US" dirty="0" smtClean="0"/>
              <a:t> to merge your new kernel with existing </a:t>
            </a:r>
            <a:r>
              <a:rPr lang="en-US" dirty="0" err="1" smtClean="0"/>
              <a:t>ramdisk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      </a:t>
            </a:r>
            <a:r>
              <a:rPr lang="en-US" dirty="0" smtClean="0"/>
              <a:t>-</a:t>
            </a:r>
            <a:r>
              <a:rPr lang="en-US" dirty="0" err="1" smtClean="0"/>
              <a:t>mkbootimg</a:t>
            </a:r>
            <a:r>
              <a:rPr lang="en-US" dirty="0" smtClean="0"/>
              <a:t> </a:t>
            </a:r>
            <a:r>
              <a:rPr lang="en-US" dirty="0"/>
              <a:t>--</a:t>
            </a:r>
            <a:r>
              <a:rPr lang="en-US" dirty="0" err="1"/>
              <a:t>cmdline</a:t>
            </a:r>
            <a:r>
              <a:rPr lang="en-US" dirty="0"/>
              <a:t> '</a:t>
            </a:r>
            <a:r>
              <a:rPr lang="en-US" dirty="0" err="1"/>
              <a:t>no_console_suspend</a:t>
            </a:r>
            <a:r>
              <a:rPr lang="en-US" dirty="0"/>
              <a:t>=1 console=null' --kernel </a:t>
            </a:r>
            <a:r>
              <a:rPr lang="en-US" dirty="0" err="1" smtClean="0"/>
              <a:t>zImage</a:t>
            </a:r>
            <a:r>
              <a:rPr lang="en-US" dirty="0" smtClean="0"/>
              <a:t> </a:t>
            </a:r>
            <a:r>
              <a:rPr lang="en-US" dirty="0"/>
              <a:t>--</a:t>
            </a:r>
            <a:r>
              <a:rPr lang="en-US" dirty="0" err="1"/>
              <a:t>ramdisk</a:t>
            </a:r>
            <a:r>
              <a:rPr lang="en-US" dirty="0"/>
              <a:t> ramdisk.gz --base 0x20000000 -o </a:t>
            </a:r>
            <a:r>
              <a:rPr lang="en-US" dirty="0" err="1" smtClean="0"/>
              <a:t>boot.img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-Base listed is specific to Nexus One (Passion)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err="1" smtClean="0"/>
              <a:t>Ramdisk</a:t>
            </a:r>
            <a:r>
              <a:rPr lang="en-US" dirty="0" smtClean="0"/>
              <a:t> (</a:t>
            </a:r>
            <a:r>
              <a:rPr lang="en-US" dirty="0" err="1" smtClean="0"/>
              <a:t>initrd</a:t>
            </a:r>
            <a:r>
              <a:rPr lang="en-US" dirty="0" smtClean="0"/>
              <a:t>) is a temporary root file system</a:t>
            </a:r>
          </a:p>
          <a:p>
            <a:pPr marL="0" indent="0">
              <a:buNone/>
            </a:pPr>
            <a:r>
              <a:rPr lang="en-US" dirty="0" smtClean="0"/>
              <a:t>      -</a:t>
            </a:r>
            <a:r>
              <a:rPr lang="en-US" dirty="0"/>
              <a:t>B</a:t>
            </a:r>
            <a:r>
              <a:rPr lang="en-US" dirty="0" smtClean="0"/>
              <a:t>are minimum needed for boot until the real system’s </a:t>
            </a:r>
            <a:r>
              <a:rPr lang="en-US" dirty="0" err="1" smtClean="0"/>
              <a:t>filesystem</a:t>
            </a:r>
            <a:r>
              <a:rPr lang="en-US" dirty="0" smtClean="0"/>
              <a:t> is available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-May contain utilities, drivers, folder layout, etc.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Flash </a:t>
            </a:r>
            <a:r>
              <a:rPr lang="en-US" dirty="0" err="1" smtClean="0"/>
              <a:t>boot.img</a:t>
            </a:r>
            <a:r>
              <a:rPr lang="en-US" dirty="0" smtClean="0"/>
              <a:t> to device via updater-script</a:t>
            </a:r>
          </a:p>
          <a:p>
            <a:pPr marL="0" indent="0">
              <a:buNone/>
            </a:pPr>
            <a:r>
              <a:rPr lang="en-US" dirty="0"/>
              <a:t>      </a:t>
            </a:r>
            <a:r>
              <a:rPr lang="en-US" dirty="0" smtClean="0"/>
              <a:t>-</a:t>
            </a:r>
            <a:r>
              <a:rPr lang="en-US" dirty="0" err="1" smtClean="0"/>
              <a:t>write_raw_image</a:t>
            </a:r>
            <a:r>
              <a:rPr lang="en-US" dirty="0"/>
              <a:t>("/</a:t>
            </a:r>
            <a:r>
              <a:rPr lang="en-US" dirty="0" err="1" smtClean="0"/>
              <a:t>tmp</a:t>
            </a:r>
            <a:r>
              <a:rPr lang="en-US" dirty="0" smtClean="0"/>
              <a:t>/</a:t>
            </a:r>
            <a:r>
              <a:rPr lang="en-US" dirty="0" err="1" smtClean="0"/>
              <a:t>boot.img</a:t>
            </a:r>
            <a:r>
              <a:rPr lang="en-US" dirty="0"/>
              <a:t>", "boot</a:t>
            </a:r>
            <a:r>
              <a:rPr lang="en-US" dirty="0" smtClean="0"/>
              <a:t>")</a:t>
            </a:r>
          </a:p>
          <a:p>
            <a:endParaRPr lang="en-US" dirty="0" smtClean="0"/>
          </a:p>
          <a:p>
            <a:r>
              <a:rPr lang="en-US" dirty="0" smtClean="0"/>
              <a:t>Alternative method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-use </a:t>
            </a:r>
            <a:r>
              <a:rPr lang="en-US" dirty="0" err="1" smtClean="0"/>
              <a:t>AnyKernel</a:t>
            </a:r>
            <a:r>
              <a:rPr lang="en-US" dirty="0" smtClean="0"/>
              <a:t> (</a:t>
            </a:r>
            <a:r>
              <a:rPr lang="en-US" dirty="0" err="1" smtClean="0"/>
              <a:t>koush</a:t>
            </a:r>
            <a:r>
              <a:rPr lang="en-US" dirty="0" smtClean="0"/>
              <a:t>)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 -Only need to supply a </a:t>
            </a:r>
            <a:r>
              <a:rPr lang="en-US" dirty="0" err="1" smtClean="0"/>
              <a:t>zImage</a:t>
            </a:r>
            <a:r>
              <a:rPr lang="en-US" dirty="0" smtClean="0"/>
              <a:t> and modules (optional)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-Resign update.zip (with a test key) or toggle signature checking off (Clockwork Mod), prior to flashing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16534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Feel free to play with the source!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-Adjust frequency clocks (overclock)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-Under volt some frequency ranges to save some power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-Implement GCC optimizations</a:t>
            </a:r>
            <a:endParaRPr lang="en-US" sz="3000" dirty="0"/>
          </a:p>
          <a:p>
            <a:pPr marL="0" indent="0">
              <a:buNone/>
            </a:pPr>
            <a:r>
              <a:rPr lang="en-US" sz="3000" dirty="0" smtClean="0"/>
              <a:t>   -Enable further functionality via loadable kernel modules</a:t>
            </a:r>
            <a:endParaRPr lang="en-US" sz="3000" dirty="0"/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9591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70000" lnSpcReduction="20000"/>
          </a:bodyPr>
          <a:lstStyle/>
          <a:p>
            <a:r>
              <a:rPr lang="en-US" dirty="0"/>
              <a:t>Not all devices are created equal</a:t>
            </a:r>
          </a:p>
          <a:p>
            <a:pPr marL="0" indent="0">
              <a:buNone/>
            </a:pPr>
            <a:r>
              <a:rPr lang="en-US" dirty="0" smtClean="0"/>
              <a:t>    -</a:t>
            </a:r>
            <a:r>
              <a:rPr lang="en-US" dirty="0"/>
              <a:t>Hardware variances makes a ‘one size fits all’ mantra difficult to maintain at times</a:t>
            </a:r>
          </a:p>
          <a:p>
            <a:pPr marL="0" indent="0">
              <a:buNone/>
            </a:pPr>
            <a:r>
              <a:rPr lang="en-US" dirty="0" smtClean="0"/>
              <a:t>    </a:t>
            </a:r>
            <a:r>
              <a:rPr lang="en-US" dirty="0"/>
              <a:t>-Different ROM bases may interact </a:t>
            </a:r>
            <a:r>
              <a:rPr lang="en-US" dirty="0" smtClean="0"/>
              <a:t>poorly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-Remote troubleshooting can make resolution times lengthy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It is important to adhere to the GPL</a:t>
            </a:r>
          </a:p>
          <a:p>
            <a:pPr marL="0" indent="0">
              <a:buNone/>
            </a:pPr>
            <a:r>
              <a:rPr lang="en-US" dirty="0" smtClean="0"/>
              <a:t>    -Keeping things open 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</a:t>
            </a:r>
            <a:r>
              <a:rPr lang="en-US" dirty="0"/>
              <a:t>-Engineering for the sake of making things faster and more </a:t>
            </a:r>
            <a:r>
              <a:rPr lang="en-US" dirty="0" smtClean="0"/>
              <a:t>fine-tuned   </a:t>
            </a:r>
          </a:p>
          <a:p>
            <a:pPr marL="0" indent="0">
              <a:buNone/>
            </a:pPr>
            <a:r>
              <a:rPr lang="en-US" dirty="0" smtClean="0"/>
              <a:t>    -</a:t>
            </a:r>
            <a:r>
              <a:rPr lang="en-US" dirty="0"/>
              <a:t>Contribute to Social </a:t>
            </a:r>
            <a:r>
              <a:rPr lang="en-US" dirty="0" smtClean="0"/>
              <a:t>Coding</a:t>
            </a:r>
          </a:p>
          <a:p>
            <a:pPr marL="0" indent="0">
              <a:buNone/>
            </a:pPr>
            <a:r>
              <a:rPr lang="en-US" dirty="0" smtClean="0"/>
              <a:t>    -Fit to a specific environment’s form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-Fix bugs</a:t>
            </a:r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-Add and enhance functionality</a:t>
            </a:r>
          </a:p>
        </p:txBody>
      </p:sp>
    </p:spTree>
    <p:extLst>
      <p:ext uri="{BB962C8B-B14F-4D97-AF65-F5344CB8AC3E}">
        <p14:creationId xmlns:p14="http://schemas.microsoft.com/office/powerpoint/2010/main" val="2591039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sz="3000" dirty="0" err="1" smtClean="0"/>
              <a:t>CyanogenMod</a:t>
            </a:r>
            <a:endParaRPr lang="en-US" sz="3000" dirty="0"/>
          </a:p>
          <a:p>
            <a:pPr marL="0" indent="0">
              <a:buNone/>
            </a:pPr>
            <a:r>
              <a:rPr lang="en-US" sz="3000" dirty="0"/>
              <a:t>    -Distribution based </a:t>
            </a:r>
            <a:r>
              <a:rPr lang="en-US" sz="3000" dirty="0" smtClean="0"/>
              <a:t>off AOSP/</a:t>
            </a:r>
            <a:r>
              <a:rPr lang="en-US" sz="3000" dirty="0" err="1" smtClean="0"/>
              <a:t>CodeAurora</a:t>
            </a:r>
            <a:r>
              <a:rPr lang="en-US" sz="3000" dirty="0" smtClean="0"/>
              <a:t>/</a:t>
            </a:r>
            <a:r>
              <a:rPr lang="en-US" sz="3000" dirty="0" err="1" smtClean="0"/>
              <a:t>Nvidia</a:t>
            </a:r>
            <a:r>
              <a:rPr lang="en-US" sz="3000" dirty="0" smtClean="0"/>
              <a:t>/</a:t>
            </a:r>
            <a:r>
              <a:rPr lang="en-US" sz="3000" dirty="0" err="1" smtClean="0"/>
              <a:t>Omapzoom</a:t>
            </a:r>
            <a:endParaRPr lang="en-US" sz="3000" dirty="0"/>
          </a:p>
          <a:p>
            <a:pPr marL="0" indent="0">
              <a:buNone/>
            </a:pPr>
            <a:r>
              <a:rPr lang="en-US" sz="3000" dirty="0"/>
              <a:t>    -Aims to provide a unified experience across multiple devices</a:t>
            </a:r>
          </a:p>
          <a:p>
            <a:pPr marL="0" indent="0">
              <a:buNone/>
            </a:pPr>
            <a:r>
              <a:rPr lang="en-US" sz="3000" dirty="0"/>
              <a:t>    -Custom ROM and Kernel d</a:t>
            </a:r>
            <a:r>
              <a:rPr lang="en-US" sz="3000" dirty="0" smtClean="0"/>
              <a:t>evelopment</a:t>
            </a:r>
          </a:p>
          <a:p>
            <a:pPr marL="0" indent="0">
              <a:buNone/>
            </a:pPr>
            <a:r>
              <a:rPr lang="en-US" sz="3000" dirty="0"/>
              <a:t> </a:t>
            </a:r>
            <a:r>
              <a:rPr lang="en-US" sz="3000" dirty="0" smtClean="0"/>
              <a:t>   -Open Platform which encourages social coding and development</a:t>
            </a:r>
          </a:p>
          <a:p>
            <a:pPr marL="0" indent="0">
              <a:buNone/>
            </a:pPr>
            <a:endParaRPr lang="en-US" sz="3000" dirty="0" smtClean="0"/>
          </a:p>
          <a:p>
            <a:pPr marL="0" indent="0">
              <a:buNone/>
            </a:pPr>
            <a:endParaRPr lang="en-US" sz="3000" dirty="0" smtClean="0"/>
          </a:p>
        </p:txBody>
      </p:sp>
    </p:spTree>
    <p:extLst>
      <p:ext uri="{BB962C8B-B14F-4D97-AF65-F5344CB8AC3E}">
        <p14:creationId xmlns:p14="http://schemas.microsoft.com/office/powerpoint/2010/main" val="145726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Kernel 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dirty="0" smtClean="0"/>
              <a:t>Q&amp;A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0932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Pro_BinaryWaves">
  <a:themeElements>
    <a:clrScheme name="PresPro 1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7030A0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BAEB92F-B35A-4BD8-A5A6-3467DA456CB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PresentationPro_BinaryWaves</Template>
  <TotalTime>2456</TotalTime>
  <Words>737</Words>
  <Application>Microsoft Office PowerPoint</Application>
  <PresentationFormat>On-screen Show (4:3)</PresentationFormat>
  <Paragraphs>131</Paragraphs>
  <Slides>15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PresentationPro_BinaryWaves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  <vt:lpstr>Kernel 101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Kernel 101</dc:title>
  <dc:creator>pershoot</dc:creator>
  <cp:lastModifiedBy>pershoot</cp:lastModifiedBy>
  <cp:revision>47</cp:revision>
  <dcterms:created xsi:type="dcterms:W3CDTF">2011-10-06T02:46:15Z</dcterms:created>
  <dcterms:modified xsi:type="dcterms:W3CDTF">2011-10-27T20:26:07Z</dcterms:modified>
  <cp:category>2010 abstract curves</cp:category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TC018813609991</vt:lpwstr>
  </property>
</Properties>
</file>